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2" r:id="rId5"/>
    <p:sldId id="261" r:id="rId6"/>
    <p:sldId id="259" r:id="rId7"/>
    <p:sldId id="260"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F8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09" autoAdjust="0"/>
  </p:normalViewPr>
  <p:slideViewPr>
    <p:cSldViewPr>
      <p:cViewPr varScale="1">
        <p:scale>
          <a:sx n="60" d="100"/>
          <a:sy n="60" d="100"/>
        </p:scale>
        <p:origin x="-84"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B7A31-C39A-4509-8B4A-FABA78C4B168}" type="datetimeFigureOut">
              <a:rPr lang="en-US" smtClean="0"/>
              <a:pPr/>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8480E-0B3B-4BE4-8E66-21C3E9369D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Sources:</a:t>
            </a:r>
          </a:p>
          <a:p>
            <a:r>
              <a:rPr lang="en-US" dirty="0" smtClean="0"/>
              <a:t>(1) GSS:</a:t>
            </a:r>
            <a:r>
              <a:rPr lang="en-US" baseline="0" dirty="0" smtClean="0"/>
              <a:t>  General Social Survey website at</a:t>
            </a:r>
            <a:r>
              <a:rPr lang="en-US" dirty="0" smtClean="0"/>
              <a:t> http://www3.norc.org/GSS+Website/About+GSS/</a:t>
            </a:r>
          </a:p>
          <a:p>
            <a:r>
              <a:rPr lang="en-US" dirty="0" smtClean="0"/>
              <a:t>(2) The Associated Press-NORC Center for Public Affairs Research, “</a:t>
            </a:r>
            <a:r>
              <a:rPr lang="en-US" sz="1200" b="0" i="0" kern="1200" dirty="0" smtClean="0">
                <a:solidFill>
                  <a:schemeClr val="tx1"/>
                </a:solidFill>
                <a:latin typeface="+mn-lt"/>
                <a:ea typeface="+mn-ea"/>
                <a:cs typeface="+mn-cs"/>
              </a:rPr>
              <a:t>General Social Survey: Chronicling Changes in American Society”  March, 2015.  </a:t>
            </a:r>
            <a:endParaRPr lang="en-US" dirty="0" smtClean="0"/>
          </a:p>
          <a:p>
            <a:r>
              <a:rPr lang="en-US" dirty="0" smtClean="0"/>
              <a:t>http://www.apnorc.org/projects/Pages/general-social-survey-chronicling-changes-in-american-society.aspx</a:t>
            </a:r>
          </a:p>
          <a:p>
            <a:r>
              <a:rPr lang="en-US" dirty="0" smtClean="0"/>
              <a:t>(3) International Social Survey </a:t>
            </a:r>
            <a:r>
              <a:rPr lang="en-US" dirty="0" err="1" smtClean="0"/>
              <a:t>Programme</a:t>
            </a:r>
            <a:r>
              <a:rPr lang="en-US" baseline="0" dirty="0" smtClean="0"/>
              <a:t> website at http://www.issp.org/index.php</a:t>
            </a:r>
          </a:p>
          <a:p>
            <a:endParaRPr lang="en-US" baseline="0" dirty="0" smtClean="0"/>
          </a:p>
          <a:p>
            <a:r>
              <a:rPr lang="en-US" baseline="0" dirty="0" smtClean="0"/>
              <a:t>Image </a:t>
            </a:r>
            <a:r>
              <a:rPr lang="en-US" baseline="0" smtClean="0"/>
              <a:t>source:  Pearson </a:t>
            </a:r>
            <a:r>
              <a:rPr lang="en-US" baseline="0" dirty="0" smtClean="0"/>
              <a:t>Asset Library</a:t>
            </a:r>
            <a:endParaRPr lang="en-US" dirty="0" smtClean="0"/>
          </a:p>
          <a:p>
            <a:endParaRPr lang="en-US" dirty="0"/>
          </a:p>
        </p:txBody>
      </p:sp>
      <p:sp>
        <p:nvSpPr>
          <p:cNvPr id="4" name="Slide Number Placeholder 3"/>
          <p:cNvSpPr>
            <a:spLocks noGrp="1"/>
          </p:cNvSpPr>
          <p:nvPr>
            <p:ph type="sldNum" sz="quarter" idx="10"/>
          </p:nvPr>
        </p:nvSpPr>
        <p:spPr/>
        <p:txBody>
          <a:bodyPr/>
          <a:lstStyle/>
          <a:p>
            <a:fld id="{2D98480E-0B3B-4BE4-8E66-21C3E9369D9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Conducting surveys that provide information that represents the U.S. adult population as a whole is expensive and time consuming and requires considerable resources. The General Social Survey is among the most well-respected national surveys that provides us with information about many aspects of people’s attitudes and behavior.</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The General Social Survey is done by the National Opinion Research Center at the University of Chicago. The first survey was completed in 1972 and a survey has been carried out in almost every year. Since</a:t>
            </a:r>
            <a:r>
              <a:rPr lang="en-US" sz="1200" i="1" kern="1200" baseline="0" dirty="0" smtClean="0">
                <a:solidFill>
                  <a:schemeClr val="tx1"/>
                </a:solidFill>
                <a:latin typeface="+mn-lt"/>
                <a:ea typeface="+mn-ea"/>
                <a:cs typeface="+mn-cs"/>
              </a:rPr>
              <a:t> 1</a:t>
            </a:r>
            <a:r>
              <a:rPr lang="en-US" sz="1200" i="1" kern="1200" dirty="0" smtClean="0">
                <a:solidFill>
                  <a:schemeClr val="tx1"/>
                </a:solidFill>
                <a:latin typeface="+mn-lt"/>
                <a:ea typeface="+mn-ea"/>
                <a:cs typeface="+mn-cs"/>
              </a:rPr>
              <a:t>994, the research has</a:t>
            </a:r>
            <a:r>
              <a:rPr lang="en-US" sz="1200" i="1" kern="1200" baseline="0" dirty="0" smtClean="0">
                <a:solidFill>
                  <a:schemeClr val="tx1"/>
                </a:solidFill>
                <a:latin typeface="+mn-lt"/>
                <a:ea typeface="+mn-ea"/>
                <a:cs typeface="+mn-cs"/>
              </a:rPr>
              <a:t> been </a:t>
            </a:r>
            <a:r>
              <a:rPr lang="en-US" sz="1200" i="1" kern="1200" dirty="0" smtClean="0">
                <a:solidFill>
                  <a:schemeClr val="tx1"/>
                </a:solidFill>
                <a:latin typeface="+mn-lt"/>
                <a:ea typeface="+mn-ea"/>
                <a:cs typeface="+mn-cs"/>
              </a:rPr>
              <a:t>done bi-annually. Because many of the same questions are asked in each survey, we have the ability to identify trends over time.  </a:t>
            </a:r>
            <a:r>
              <a:rPr lang="en-US" i="1" baseline="0" dirty="0" smtClean="0"/>
              <a:t>After the U.S. Census, the GSS is the most frequently-used source of social science data in the United States.</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2D98480E-0B3B-4BE4-8E66-21C3E9369D9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The fact than many variables are used allows us to identify correlations between, say, income level and political attitudes. Race and gender are available to permit multivariate analysis. Remind the class that evidence of correlation is not evidence of cause-and-effect, although researchers may find that correlations suggest possible causal relationships, subject to further study.</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98480E-0B3B-4BE4-8E66-21C3E9369D9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The General Social Survey provides data about the U.S. population. The International Social Survey </a:t>
            </a:r>
            <a:r>
              <a:rPr lang="en-US" sz="1200" i="1" kern="1200" dirty="0" err="1" smtClean="0">
                <a:solidFill>
                  <a:schemeClr val="tx1"/>
                </a:solidFill>
                <a:latin typeface="+mn-lt"/>
                <a:ea typeface="+mn-ea"/>
                <a:cs typeface="+mn-cs"/>
              </a:rPr>
              <a:t>Programme</a:t>
            </a:r>
            <a:r>
              <a:rPr lang="en-US" sz="1200" i="1" kern="1200" dirty="0" smtClean="0">
                <a:solidFill>
                  <a:schemeClr val="tx1"/>
                </a:solidFill>
                <a:latin typeface="+mn-lt"/>
                <a:ea typeface="+mn-ea"/>
                <a:cs typeface="+mn-cs"/>
              </a:rPr>
              <a:t> (ISSP) brings together researchers from fifty-eight nations to allow cross-national analysis. Data from the GSS are available for hundreds of variables. Most high-income nations also participate in the ISSP.  </a:t>
            </a:r>
            <a:r>
              <a:rPr lang="en-US" sz="1200" i="1" kern="1200" baseline="0" dirty="0" smtClean="0">
                <a:solidFill>
                  <a:schemeClr val="tx1"/>
                </a:solidFill>
                <a:latin typeface="+mn-lt"/>
                <a:ea typeface="+mn-ea"/>
                <a:cs typeface="+mn-cs"/>
              </a:rPr>
              <a:t>More than 7,100 research projects have made use of ISSP data.  </a:t>
            </a:r>
          </a:p>
          <a:p>
            <a:endParaRPr lang="en-US" sz="1200"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Each ISSP has one or more different special topic “modules.”  For 2016, the focus will be “Role of Government;” for 2017, “Social Networks and Social Resources,” and for 2018, “Religion.”</a:t>
            </a:r>
            <a:endParaRPr lang="en-US" i="1" dirty="0" smtClean="0"/>
          </a:p>
          <a:p>
            <a:endParaRPr lang="en-US" dirty="0" smtClean="0"/>
          </a:p>
          <a:p>
            <a:r>
              <a:rPr lang="en-US" dirty="0" smtClean="0"/>
              <a:t>More information on the ISSP can be found here: http://www.issp.org/index.php</a:t>
            </a:r>
            <a:endParaRPr lang="en-US" dirty="0"/>
          </a:p>
        </p:txBody>
      </p:sp>
      <p:sp>
        <p:nvSpPr>
          <p:cNvPr id="4" name="Slide Number Placeholder 3"/>
          <p:cNvSpPr>
            <a:spLocks noGrp="1"/>
          </p:cNvSpPr>
          <p:nvPr>
            <p:ph type="sldNum" sz="quarter" idx="10"/>
          </p:nvPr>
        </p:nvSpPr>
        <p:spPr/>
        <p:txBody>
          <a:bodyPr/>
          <a:lstStyle/>
          <a:p>
            <a:fld id="{2D98480E-0B3B-4BE4-8E66-21C3E9369D9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The items shown on this slide suggest the practical value of GSS data. We gain a sense of where the population stands on many current issues.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D98480E-0B3B-4BE4-8E66-21C3E9369D9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Any</a:t>
            </a:r>
            <a:r>
              <a:rPr lang="en-US" i="1" baseline="0" dirty="0" smtClean="0"/>
              <a:t> time you see “Smith et al.,” it is a reference to the combined dataset for the General Social Surveys since 1972.   The principals at NORC are Tom W. Smith, </a:t>
            </a:r>
            <a:r>
              <a:rPr lang="en-US" sz="1200" i="1" kern="1200" dirty="0" smtClean="0">
                <a:solidFill>
                  <a:schemeClr val="tx1"/>
                </a:solidFill>
                <a:latin typeface="+mn-lt"/>
                <a:ea typeface="+mn-ea"/>
                <a:cs typeface="+mn-cs"/>
              </a:rPr>
              <a:t>Peter Marsden, Michael </a:t>
            </a:r>
            <a:r>
              <a:rPr lang="en-US" sz="1200" i="1" kern="1200" dirty="0" err="1" smtClean="0">
                <a:solidFill>
                  <a:schemeClr val="tx1"/>
                </a:solidFill>
                <a:latin typeface="+mn-lt"/>
                <a:ea typeface="+mn-ea"/>
                <a:cs typeface="+mn-cs"/>
              </a:rPr>
              <a:t>Hout</a:t>
            </a:r>
            <a:r>
              <a:rPr lang="en-US" sz="1200" i="1" kern="1200" dirty="0" smtClean="0">
                <a:solidFill>
                  <a:schemeClr val="tx1"/>
                </a:solidFill>
                <a:latin typeface="+mn-lt"/>
                <a:ea typeface="+mn-ea"/>
                <a:cs typeface="+mn-cs"/>
              </a:rPr>
              <a:t>, and </a:t>
            </a:r>
            <a:r>
              <a:rPr lang="en-US" sz="1200" i="1" kern="1200" dirty="0" err="1" smtClean="0">
                <a:solidFill>
                  <a:schemeClr val="tx1"/>
                </a:solidFill>
                <a:latin typeface="+mn-lt"/>
                <a:ea typeface="+mn-ea"/>
                <a:cs typeface="+mn-cs"/>
              </a:rPr>
              <a:t>Jibum</a:t>
            </a:r>
            <a:r>
              <a:rPr lang="en-US" sz="1200" i="1" kern="1200" dirty="0" smtClean="0">
                <a:solidFill>
                  <a:schemeClr val="tx1"/>
                </a:solidFill>
                <a:latin typeface="+mn-lt"/>
                <a:ea typeface="+mn-ea"/>
                <a:cs typeface="+mn-cs"/>
              </a:rPr>
              <a:t> Kim. </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D98480E-0B3B-4BE4-8E66-21C3E9369D9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Encourage students to visit the GSS website. Data are available for anyone to explore, sparking the sociological imagination!</a:t>
            </a:r>
            <a:endParaRPr lang="en-US" sz="1200" kern="1200" dirty="0" smtClean="0">
              <a:solidFill>
                <a:schemeClr val="tx1"/>
              </a:solidFill>
              <a:latin typeface="+mn-lt"/>
              <a:ea typeface="+mn-ea"/>
              <a:cs typeface="+mn-cs"/>
            </a:endParaRPr>
          </a:p>
          <a:p>
            <a:endParaRPr lang="en-US" dirty="0" smtClean="0"/>
          </a:p>
          <a:p>
            <a:r>
              <a:rPr lang="en-US" i="1" dirty="0" smtClean="0"/>
              <a:t>Note that this is a brand new site (December</a:t>
            </a:r>
            <a:r>
              <a:rPr lang="en-US" i="1" baseline="0" dirty="0" smtClean="0"/>
              <a:t> 14, 2015) that allows users to “explore and analyze the GSS data you need, create data visualizations, and generate custom extracts to analyze in your statistical program.”</a:t>
            </a:r>
            <a:endParaRPr lang="en-US" i="1" dirty="0"/>
          </a:p>
        </p:txBody>
      </p:sp>
      <p:sp>
        <p:nvSpPr>
          <p:cNvPr id="4" name="Slide Number Placeholder 3"/>
          <p:cNvSpPr>
            <a:spLocks noGrp="1"/>
          </p:cNvSpPr>
          <p:nvPr>
            <p:ph type="sldNum" sz="quarter" idx="10"/>
          </p:nvPr>
        </p:nvSpPr>
        <p:spPr/>
        <p:txBody>
          <a:bodyPr/>
          <a:lstStyle/>
          <a:p>
            <a:fld id="{2D98480E-0B3B-4BE4-8E66-21C3E9369D9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Point out to the class the benefits of</a:t>
            </a:r>
            <a:r>
              <a:rPr lang="en-US" i="1" baseline="0" dirty="0" smtClean="0"/>
              <a:t> using high-quality national data rather than relying on a questionable sample of local subjects. </a:t>
            </a:r>
            <a:endParaRPr lang="en-US" i="1" dirty="0"/>
          </a:p>
        </p:txBody>
      </p:sp>
      <p:sp>
        <p:nvSpPr>
          <p:cNvPr id="4" name="Slide Number Placeholder 3"/>
          <p:cNvSpPr>
            <a:spLocks noGrp="1"/>
          </p:cNvSpPr>
          <p:nvPr>
            <p:ph type="sldNum" sz="quarter" idx="10"/>
          </p:nvPr>
        </p:nvSpPr>
        <p:spPr/>
        <p:txBody>
          <a:bodyPr/>
          <a:lstStyle/>
          <a:p>
            <a:fld id="{2D98480E-0B3B-4BE4-8E66-21C3E9369D9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E6ADA7-B2DC-4F3B-9C41-0D5E01C4CE76}"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37B1C-14DF-43C1-B6F1-CCCAF02940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6ADA7-B2DC-4F3B-9C41-0D5E01C4CE76}"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37B1C-14DF-43C1-B6F1-CCCAF02940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6ADA7-B2DC-4F3B-9C41-0D5E01C4CE76}"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37B1C-14DF-43C1-B6F1-CCCAF02940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6ADA7-B2DC-4F3B-9C41-0D5E01C4CE76}"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37B1C-14DF-43C1-B6F1-CCCAF02940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E6ADA7-B2DC-4F3B-9C41-0D5E01C4CE76}"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37B1C-14DF-43C1-B6F1-CCCAF02940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E6ADA7-B2DC-4F3B-9C41-0D5E01C4CE76}"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37B1C-14DF-43C1-B6F1-CCCAF02940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E6ADA7-B2DC-4F3B-9C41-0D5E01C4CE76}"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37B1C-14DF-43C1-B6F1-CCCAF02940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E6ADA7-B2DC-4F3B-9C41-0D5E01C4CE76}"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37B1C-14DF-43C1-B6F1-CCCAF02940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6ADA7-B2DC-4F3B-9C41-0D5E01C4CE76}"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37B1C-14DF-43C1-B6F1-CCCAF02940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6ADA7-B2DC-4F3B-9C41-0D5E01C4CE76}"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37B1C-14DF-43C1-B6F1-CCCAF02940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6ADA7-B2DC-4F3B-9C41-0D5E01C4CE76}"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37B1C-14DF-43C1-B6F1-CCCAF02940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6ADA7-B2DC-4F3B-9C41-0D5E01C4CE76}" type="datetimeFigureOut">
              <a:rPr lang="en-US" smtClean="0"/>
              <a:pPr/>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37B1C-14DF-43C1-B6F1-CCCAF029400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1066800"/>
            <a:ext cx="3810000" cy="2384425"/>
          </a:xfrm>
        </p:spPr>
        <p:txBody>
          <a:bodyPr>
            <a:normAutofit/>
          </a:bodyPr>
          <a:lstStyle/>
          <a:p>
            <a:r>
              <a:rPr lang="en-US" sz="3200" b="1" dirty="0" smtClean="0"/>
              <a:t>Sociological Investigation:  </a:t>
            </a:r>
            <a:br>
              <a:rPr lang="en-US" sz="3200" b="1" dirty="0" smtClean="0"/>
            </a:br>
            <a:r>
              <a:rPr lang="en-US" sz="3200" b="1" dirty="0" smtClean="0"/>
              <a:t>The General Social Survey</a:t>
            </a:r>
            <a:endParaRPr lang="en-US" sz="3200" b="1" dirty="0"/>
          </a:p>
        </p:txBody>
      </p:sp>
      <p:sp>
        <p:nvSpPr>
          <p:cNvPr id="3" name="Subtitle 2"/>
          <p:cNvSpPr>
            <a:spLocks noGrp="1"/>
          </p:cNvSpPr>
          <p:nvPr>
            <p:ph type="subTitle" idx="1"/>
          </p:nvPr>
        </p:nvSpPr>
        <p:spPr>
          <a:xfrm>
            <a:off x="457200" y="4495800"/>
            <a:ext cx="8229600" cy="2057400"/>
          </a:xfrm>
        </p:spPr>
        <p:txBody>
          <a:bodyPr>
            <a:noAutofit/>
          </a:bodyPr>
          <a:lstStyle/>
          <a:p>
            <a:r>
              <a:rPr lang="en-US" sz="2800" dirty="0" smtClean="0">
                <a:solidFill>
                  <a:srgbClr val="32F828"/>
                </a:solidFill>
              </a:rPr>
              <a:t>Sociology </a:t>
            </a:r>
          </a:p>
          <a:p>
            <a:pPr>
              <a:spcBef>
                <a:spcPts val="0"/>
              </a:spcBef>
            </a:pPr>
            <a:r>
              <a:rPr lang="en-US" sz="2000" dirty="0" smtClean="0"/>
              <a:t>Chapter 2: Sociological Investigation</a:t>
            </a:r>
          </a:p>
          <a:p>
            <a:endParaRPr lang="en-US" sz="1800" dirty="0" smtClean="0"/>
          </a:p>
          <a:p>
            <a:r>
              <a:rPr lang="en-US" sz="2800" dirty="0" smtClean="0">
                <a:solidFill>
                  <a:srgbClr val="00B0F0"/>
                </a:solidFill>
              </a:rPr>
              <a:t>Society:  The Basics </a:t>
            </a:r>
          </a:p>
          <a:p>
            <a:pPr>
              <a:spcBef>
                <a:spcPts val="0"/>
              </a:spcBef>
            </a:pPr>
            <a:r>
              <a:rPr lang="en-US" sz="2000" dirty="0" smtClean="0"/>
              <a:t>Chapter 1:  Sociology: Perspective, Theory, and Method</a:t>
            </a:r>
            <a:endParaRPr lang="en-US" sz="2000" dirty="0"/>
          </a:p>
        </p:txBody>
      </p:sp>
      <p:pic>
        <p:nvPicPr>
          <p:cNvPr id="5" name="Picture 4" descr="AL1155370_Watermark.jpg"/>
          <p:cNvPicPr>
            <a:picLocks noChangeAspect="1"/>
          </p:cNvPicPr>
          <p:nvPr/>
        </p:nvPicPr>
        <p:blipFill>
          <a:blip r:embed="rId3" cstate="print"/>
          <a:stretch>
            <a:fillRect/>
          </a:stretch>
        </p:blipFill>
        <p:spPr>
          <a:xfrm>
            <a:off x="2421" y="-1"/>
            <a:ext cx="4871958" cy="4508029"/>
          </a:xfrm>
          <a:prstGeom prst="rect">
            <a:avLst/>
          </a:prstGeom>
          <a:effectLst>
            <a:softEdge rad="63500"/>
          </a:effectLst>
        </p:spPr>
      </p:pic>
      <p:pic>
        <p:nvPicPr>
          <p:cNvPr id="8" name="Picture 7" descr="Sociology-16e-cover.jpg"/>
          <p:cNvPicPr>
            <a:picLocks noChangeAspect="1"/>
          </p:cNvPicPr>
          <p:nvPr/>
        </p:nvPicPr>
        <p:blipFill>
          <a:blip r:embed="rId4" cstate="print"/>
          <a:srcRect t="1603" b="601"/>
          <a:stretch>
            <a:fillRect/>
          </a:stretch>
        </p:blipFill>
        <p:spPr>
          <a:xfrm>
            <a:off x="304800" y="4876800"/>
            <a:ext cx="1118264"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Society-14e-cover.jpg"/>
          <p:cNvPicPr>
            <a:picLocks noChangeAspect="1"/>
          </p:cNvPicPr>
          <p:nvPr/>
        </p:nvPicPr>
        <p:blipFill>
          <a:blip r:embed="rId5" cstate="print"/>
          <a:srcRect l="2100" r="3400" b="1667"/>
          <a:stretch>
            <a:fillRect/>
          </a:stretch>
        </p:blipFill>
        <p:spPr>
          <a:xfrm>
            <a:off x="7696200" y="4876800"/>
            <a:ext cx="1115880"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838200"/>
            <a:ext cx="4038600" cy="4031873"/>
          </a:xfrm>
          <a:prstGeom prst="rect">
            <a:avLst/>
          </a:prstGeom>
          <a:noFill/>
        </p:spPr>
        <p:txBody>
          <a:bodyPr wrap="square" rtlCol="0">
            <a:spAutoFit/>
          </a:bodyPr>
          <a:lstStyle/>
          <a:p>
            <a:pPr algn="ctr"/>
            <a:r>
              <a:rPr lang="en-US" sz="3200" dirty="0" smtClean="0"/>
              <a:t>The </a:t>
            </a:r>
            <a:r>
              <a:rPr lang="en-US" sz="3200" b="1" dirty="0" smtClean="0">
                <a:ln>
                  <a:solidFill>
                    <a:srgbClr val="00B0F0"/>
                  </a:solidFill>
                </a:ln>
                <a:solidFill>
                  <a:schemeClr val="accent4">
                    <a:lumMod val="60000"/>
                    <a:lumOff val="40000"/>
                  </a:schemeClr>
                </a:solidFill>
              </a:rPr>
              <a:t>General Social Survey </a:t>
            </a:r>
            <a:r>
              <a:rPr lang="en-US" sz="3200" dirty="0" smtClean="0"/>
              <a:t>was developed </a:t>
            </a:r>
            <a:r>
              <a:rPr lang="en-US" sz="3200" dirty="0"/>
              <a:t>m</a:t>
            </a:r>
            <a:r>
              <a:rPr lang="en-US" sz="3200" dirty="0" smtClean="0"/>
              <a:t>ore than 40 years ago to track opinions on a wide variety of key </a:t>
            </a:r>
            <a:r>
              <a:rPr lang="en-US" sz="3200" dirty="0" smtClean="0">
                <a:solidFill>
                  <a:schemeClr val="accent4">
                    <a:lumMod val="60000"/>
                    <a:lumOff val="40000"/>
                  </a:schemeClr>
                </a:solidFill>
              </a:rPr>
              <a:t>social</a:t>
            </a:r>
            <a:r>
              <a:rPr lang="en-US" sz="3200" dirty="0" smtClean="0"/>
              <a:t>, </a:t>
            </a:r>
            <a:r>
              <a:rPr lang="en-US" sz="3200" dirty="0" smtClean="0">
                <a:solidFill>
                  <a:schemeClr val="accent4">
                    <a:lumMod val="60000"/>
                    <a:lumOff val="40000"/>
                  </a:schemeClr>
                </a:solidFill>
              </a:rPr>
              <a:t>economic</a:t>
            </a:r>
            <a:r>
              <a:rPr lang="en-US" sz="3200" dirty="0" smtClean="0"/>
              <a:t>, and </a:t>
            </a:r>
            <a:r>
              <a:rPr lang="en-US" sz="3200" dirty="0" smtClean="0">
                <a:solidFill>
                  <a:schemeClr val="accent4">
                    <a:lumMod val="60000"/>
                    <a:lumOff val="40000"/>
                  </a:schemeClr>
                </a:solidFill>
              </a:rPr>
              <a:t>political</a:t>
            </a:r>
            <a:r>
              <a:rPr lang="en-US" sz="3200" dirty="0" smtClean="0"/>
              <a:t> issues in the United States.</a:t>
            </a:r>
            <a:endParaRPr lang="en-US" sz="3200" dirty="0"/>
          </a:p>
        </p:txBody>
      </p:sp>
      <p:sp>
        <p:nvSpPr>
          <p:cNvPr id="13" name="TextBox 12"/>
          <p:cNvSpPr txBox="1"/>
          <p:nvPr/>
        </p:nvSpPr>
        <p:spPr>
          <a:xfrm>
            <a:off x="5410200" y="381000"/>
            <a:ext cx="2590800" cy="646331"/>
          </a:xfrm>
          <a:prstGeom prst="rect">
            <a:avLst/>
          </a:prstGeom>
          <a:noFill/>
        </p:spPr>
        <p:txBody>
          <a:bodyPr wrap="square" rtlCol="0">
            <a:spAutoFit/>
          </a:bodyPr>
          <a:lstStyle/>
          <a:p>
            <a:r>
              <a:rPr lang="en-US" sz="3600" dirty="0" smtClean="0"/>
              <a:t>Journalists</a:t>
            </a:r>
          </a:p>
        </p:txBody>
      </p:sp>
      <p:sp>
        <p:nvSpPr>
          <p:cNvPr id="14" name="TextBox 13"/>
          <p:cNvSpPr txBox="1"/>
          <p:nvPr/>
        </p:nvSpPr>
        <p:spPr>
          <a:xfrm>
            <a:off x="5943600" y="1295400"/>
            <a:ext cx="2590800" cy="646331"/>
          </a:xfrm>
          <a:prstGeom prst="rect">
            <a:avLst/>
          </a:prstGeom>
          <a:noFill/>
        </p:spPr>
        <p:txBody>
          <a:bodyPr wrap="square" rtlCol="0">
            <a:spAutoFit/>
          </a:bodyPr>
          <a:lstStyle/>
          <a:p>
            <a:r>
              <a:rPr lang="en-US" sz="3600" dirty="0" smtClean="0"/>
              <a:t>Scholars</a:t>
            </a:r>
          </a:p>
        </p:txBody>
      </p:sp>
      <p:sp>
        <p:nvSpPr>
          <p:cNvPr id="16" name="TextBox 15"/>
          <p:cNvSpPr txBox="1"/>
          <p:nvPr/>
        </p:nvSpPr>
        <p:spPr>
          <a:xfrm>
            <a:off x="5867400" y="2286000"/>
            <a:ext cx="2819400" cy="646331"/>
          </a:xfrm>
          <a:prstGeom prst="rect">
            <a:avLst/>
          </a:prstGeom>
          <a:noFill/>
        </p:spPr>
        <p:txBody>
          <a:bodyPr wrap="square" rtlCol="0">
            <a:spAutoFit/>
          </a:bodyPr>
          <a:lstStyle/>
          <a:p>
            <a:r>
              <a:rPr lang="en-US" sz="3600" dirty="0" smtClean="0"/>
              <a:t>Policymakers</a:t>
            </a:r>
          </a:p>
        </p:txBody>
      </p:sp>
      <p:sp>
        <p:nvSpPr>
          <p:cNvPr id="17" name="TextBox 16"/>
          <p:cNvSpPr txBox="1"/>
          <p:nvPr/>
        </p:nvSpPr>
        <p:spPr>
          <a:xfrm>
            <a:off x="5715000" y="3200400"/>
            <a:ext cx="2133600" cy="646331"/>
          </a:xfrm>
          <a:prstGeom prst="rect">
            <a:avLst/>
          </a:prstGeom>
          <a:noFill/>
        </p:spPr>
        <p:txBody>
          <a:bodyPr wrap="square" rtlCol="0">
            <a:spAutoFit/>
          </a:bodyPr>
          <a:lstStyle/>
          <a:p>
            <a:r>
              <a:rPr lang="en-US" sz="3600" dirty="0" smtClean="0"/>
              <a:t>Students</a:t>
            </a:r>
          </a:p>
        </p:txBody>
      </p:sp>
      <p:sp>
        <p:nvSpPr>
          <p:cNvPr id="18" name="Right Arrow 17"/>
          <p:cNvSpPr/>
          <p:nvPr/>
        </p:nvSpPr>
        <p:spPr>
          <a:xfrm rot="19289357">
            <a:off x="4115229" y="1239582"/>
            <a:ext cx="1371600" cy="23574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19" name="Right Arrow 18"/>
          <p:cNvSpPr/>
          <p:nvPr/>
        </p:nvSpPr>
        <p:spPr>
          <a:xfrm rot="20681039">
            <a:off x="4426378" y="1700963"/>
            <a:ext cx="1371600" cy="23574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20" name="Right Arrow 19"/>
          <p:cNvSpPr/>
          <p:nvPr/>
        </p:nvSpPr>
        <p:spPr>
          <a:xfrm rot="889218">
            <a:off x="4426937" y="2381298"/>
            <a:ext cx="1371600" cy="23574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21" name="Right Arrow 20"/>
          <p:cNvSpPr/>
          <p:nvPr/>
        </p:nvSpPr>
        <p:spPr>
          <a:xfrm rot="1837903">
            <a:off x="4231562" y="2847579"/>
            <a:ext cx="1371600" cy="23574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23" name="TextBox 22"/>
          <p:cNvSpPr txBox="1"/>
          <p:nvPr/>
        </p:nvSpPr>
        <p:spPr>
          <a:xfrm>
            <a:off x="3733800" y="4114800"/>
            <a:ext cx="4953000" cy="2389406"/>
          </a:xfrm>
          <a:prstGeom prst="cloud">
            <a:avLst/>
          </a:prstGeom>
          <a:noFill/>
          <a:ln>
            <a:solidFill>
              <a:schemeClr val="tx1"/>
            </a:solidFill>
          </a:ln>
        </p:spPr>
        <p:txBody>
          <a:bodyPr wrap="square" rtlCol="0">
            <a:spAutoFit/>
          </a:bodyPr>
          <a:lstStyle/>
          <a:p>
            <a:pPr algn="ctr"/>
            <a:r>
              <a:rPr lang="en-US" sz="2400" dirty="0" smtClean="0">
                <a:solidFill>
                  <a:srgbClr val="00B0F0"/>
                </a:solidFill>
                <a:latin typeface="Teen" pitchFamily="2" charset="0"/>
              </a:rPr>
              <a:t>More than 400,000 students use the GSS in their classes each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animBg="1"/>
      <p:bldP spid="19" grpId="0" animBg="1"/>
      <p:bldP spid="20" grpId="0" animBg="1"/>
      <p:bldP spid="21"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3581400"/>
            <a:ext cx="7467600" cy="2862322"/>
          </a:xfrm>
          <a:prstGeom prst="rect">
            <a:avLst/>
          </a:prstGeom>
          <a:noFill/>
        </p:spPr>
        <p:txBody>
          <a:bodyPr wrap="square" rtlCol="0">
            <a:spAutoFit/>
          </a:bodyPr>
          <a:lstStyle/>
          <a:p>
            <a:pPr>
              <a:spcAft>
                <a:spcPts val="1200"/>
              </a:spcAft>
              <a:buFont typeface="Wingdings" pitchFamily="2" charset="2"/>
              <a:buChar char="ü"/>
            </a:pPr>
            <a:r>
              <a:rPr lang="en-US" sz="3200" dirty="0" smtClean="0">
                <a:solidFill>
                  <a:schemeClr val="accent1">
                    <a:lumMod val="40000"/>
                    <a:lumOff val="60000"/>
                  </a:schemeClr>
                </a:solidFill>
              </a:rPr>
              <a:t> In 2014, nearly 2,500 people were interviewed in person.</a:t>
            </a:r>
            <a:endParaRPr lang="en-US" sz="3200" dirty="0"/>
          </a:p>
          <a:p>
            <a:pPr>
              <a:spcAft>
                <a:spcPts val="1200"/>
              </a:spcAft>
              <a:buFont typeface="Wingdings" pitchFamily="2" charset="2"/>
              <a:buChar char="ü"/>
            </a:pPr>
            <a:r>
              <a:rPr lang="en-US" sz="3200" dirty="0" smtClean="0">
                <a:solidFill>
                  <a:schemeClr val="accent3">
                    <a:lumMod val="60000"/>
                    <a:lumOff val="40000"/>
                  </a:schemeClr>
                </a:solidFill>
              </a:rPr>
              <a:t> The sample is </a:t>
            </a:r>
            <a:r>
              <a:rPr lang="en-US" sz="3200" i="1" dirty="0" smtClean="0">
                <a:solidFill>
                  <a:schemeClr val="accent3">
                    <a:lumMod val="60000"/>
                    <a:lumOff val="40000"/>
                  </a:schemeClr>
                </a:solidFill>
              </a:rPr>
              <a:t>nationally representative</a:t>
            </a:r>
            <a:r>
              <a:rPr lang="en-US" sz="3200" dirty="0" smtClean="0">
                <a:solidFill>
                  <a:schemeClr val="accent3">
                    <a:lumMod val="60000"/>
                    <a:lumOff val="40000"/>
                  </a:schemeClr>
                </a:solidFill>
              </a:rPr>
              <a:t>.</a:t>
            </a:r>
            <a:endParaRPr lang="en-US" sz="3200" dirty="0"/>
          </a:p>
          <a:p>
            <a:pPr>
              <a:spcAft>
                <a:spcPts val="1200"/>
              </a:spcAft>
              <a:buFont typeface="Wingdings" pitchFamily="2" charset="2"/>
              <a:buChar char="ü"/>
            </a:pPr>
            <a:r>
              <a:rPr lang="en-US" sz="3200" dirty="0" smtClean="0">
                <a:solidFill>
                  <a:schemeClr val="accent4">
                    <a:lumMod val="60000"/>
                    <a:lumOff val="40000"/>
                  </a:schemeClr>
                </a:solidFill>
              </a:rPr>
              <a:t> Many questions have not changed since 1972, enabling </a:t>
            </a:r>
            <a:r>
              <a:rPr lang="en-US" sz="3200" i="1" dirty="0" smtClean="0">
                <a:solidFill>
                  <a:schemeClr val="accent4">
                    <a:lumMod val="60000"/>
                    <a:lumOff val="40000"/>
                  </a:schemeClr>
                </a:solidFill>
              </a:rPr>
              <a:t>trend analysis</a:t>
            </a:r>
            <a:r>
              <a:rPr lang="en-US" sz="3200" dirty="0" smtClean="0">
                <a:solidFill>
                  <a:schemeClr val="accent4">
                    <a:lumMod val="60000"/>
                    <a:lumOff val="40000"/>
                  </a:schemeClr>
                </a:solidFill>
              </a:rPr>
              <a:t>.</a:t>
            </a:r>
            <a:endParaRPr lang="en-US" sz="3200" dirty="0">
              <a:solidFill>
                <a:schemeClr val="accent4">
                  <a:lumMod val="60000"/>
                  <a:lumOff val="40000"/>
                </a:schemeClr>
              </a:solidFill>
            </a:endParaRPr>
          </a:p>
        </p:txBody>
      </p:sp>
      <p:pic>
        <p:nvPicPr>
          <p:cNvPr id="6" name="Picture 5" descr="GSS.JPG"/>
          <p:cNvPicPr>
            <a:picLocks noChangeAspect="1"/>
          </p:cNvPicPr>
          <p:nvPr/>
        </p:nvPicPr>
        <p:blipFill>
          <a:blip r:embed="rId3" cstate="print"/>
          <a:stretch>
            <a:fillRect/>
          </a:stretch>
        </p:blipFill>
        <p:spPr>
          <a:xfrm rot="21105968">
            <a:off x="-102709" y="43931"/>
            <a:ext cx="7239000" cy="3343275"/>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4114800" cy="369332"/>
          </a:xfrm>
          <a:prstGeom prst="rect">
            <a:avLst/>
          </a:prstGeom>
          <a:noFill/>
        </p:spPr>
        <p:txBody>
          <a:bodyPr wrap="square" rtlCol="0">
            <a:spAutoFit/>
          </a:bodyPr>
          <a:lstStyle/>
          <a:p>
            <a:endParaRPr lang="en-US" dirty="0"/>
          </a:p>
        </p:txBody>
      </p:sp>
      <p:sp>
        <p:nvSpPr>
          <p:cNvPr id="5" name="TextBox 4"/>
          <p:cNvSpPr txBox="1"/>
          <p:nvPr/>
        </p:nvSpPr>
        <p:spPr>
          <a:xfrm>
            <a:off x="533400" y="457200"/>
            <a:ext cx="7696200" cy="1200329"/>
          </a:xfrm>
          <a:prstGeom prst="rect">
            <a:avLst/>
          </a:prstGeom>
          <a:noFill/>
        </p:spPr>
        <p:txBody>
          <a:bodyPr wrap="square" rtlCol="0">
            <a:spAutoFit/>
          </a:bodyPr>
          <a:lstStyle/>
          <a:p>
            <a:r>
              <a:rPr lang="en-US" sz="2400" dirty="0" smtClean="0"/>
              <a:t>The GSS allows us to compare data cross-nationally via the </a:t>
            </a:r>
            <a:r>
              <a:rPr lang="en-US" sz="2400" b="1" dirty="0" smtClean="0">
                <a:solidFill>
                  <a:schemeClr val="accent3">
                    <a:lumMod val="60000"/>
                    <a:lumOff val="40000"/>
                  </a:schemeClr>
                </a:solidFill>
              </a:rPr>
              <a:t>International Social Survey </a:t>
            </a:r>
            <a:r>
              <a:rPr lang="en-US" sz="2400" b="1" dirty="0" err="1" smtClean="0">
                <a:solidFill>
                  <a:schemeClr val="accent3">
                    <a:lumMod val="60000"/>
                    <a:lumOff val="40000"/>
                  </a:schemeClr>
                </a:solidFill>
              </a:rPr>
              <a:t>Programme</a:t>
            </a:r>
            <a:r>
              <a:rPr lang="en-US" sz="2400" b="1" dirty="0" smtClean="0">
                <a:solidFill>
                  <a:schemeClr val="accent3">
                    <a:lumMod val="60000"/>
                    <a:lumOff val="40000"/>
                  </a:schemeClr>
                </a:solidFill>
              </a:rPr>
              <a:t> </a:t>
            </a:r>
            <a:r>
              <a:rPr lang="en-US" sz="2400" dirty="0" smtClean="0"/>
              <a:t>(ISSP), a consortium of 58 countries.</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990600" y="1981200"/>
            <a:ext cx="7126520"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of the major findings in 2014…</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chemeClr val="accent1">
                    <a:lumMod val="60000"/>
                    <a:lumOff val="40000"/>
                  </a:schemeClr>
                </a:solidFill>
              </a:rPr>
              <a:t>More Americans support spending increases than budget cuts for </a:t>
            </a:r>
            <a:r>
              <a:rPr lang="en-US" dirty="0" smtClean="0">
                <a:solidFill>
                  <a:schemeClr val="accent1">
                    <a:lumMod val="60000"/>
                    <a:lumOff val="40000"/>
                  </a:schemeClr>
                </a:solidFill>
              </a:rPr>
              <a:t>education</a:t>
            </a:r>
            <a:r>
              <a:rPr lang="en-US" dirty="0">
                <a:solidFill>
                  <a:schemeClr val="accent1">
                    <a:lumMod val="60000"/>
                    <a:lumOff val="40000"/>
                  </a:schemeClr>
                </a:solidFill>
              </a:rPr>
              <a:t>, halting crime, and assistance to the poor.</a:t>
            </a:r>
            <a:r>
              <a:rPr lang="en-US" dirty="0"/>
              <a:t> </a:t>
            </a:r>
            <a:endParaRPr lang="en-US" dirty="0" smtClean="0"/>
          </a:p>
          <a:p>
            <a:r>
              <a:rPr lang="en-US" dirty="0" smtClean="0">
                <a:solidFill>
                  <a:schemeClr val="accent3">
                    <a:lumMod val="60000"/>
                    <a:lumOff val="40000"/>
                  </a:schemeClr>
                </a:solidFill>
              </a:rPr>
              <a:t>For the first time ever, more Americans support legalization of marijuana (52 percent) than oppose it (42 percent).</a:t>
            </a:r>
          </a:p>
          <a:p>
            <a:r>
              <a:rPr lang="en-US" dirty="0">
                <a:solidFill>
                  <a:schemeClr val="accent4">
                    <a:lumMod val="60000"/>
                    <a:lumOff val="40000"/>
                  </a:schemeClr>
                </a:solidFill>
              </a:rPr>
              <a:t>Twenty-one percent of Americans report having no religious preference, a record high, but belief that God exists remains </a:t>
            </a:r>
            <a:r>
              <a:rPr lang="en-US" dirty="0" smtClean="0">
                <a:solidFill>
                  <a:schemeClr val="accent4">
                    <a:lumMod val="60000"/>
                    <a:lumOff val="40000"/>
                  </a:schemeClr>
                </a:solidFill>
              </a:rPr>
              <a:t>fairly widespread </a:t>
            </a:r>
            <a:r>
              <a:rPr lang="en-US" dirty="0">
                <a:solidFill>
                  <a:schemeClr val="accent4">
                    <a:lumMod val="60000"/>
                    <a:lumOff val="40000"/>
                  </a:schemeClr>
                </a:solidFill>
              </a:rPr>
              <a:t>(58 percent</a:t>
            </a:r>
            <a:r>
              <a:rPr lang="en-US" dirty="0" smtClean="0">
                <a:solidFill>
                  <a:schemeClr val="accent4">
                    <a:lumMod val="60000"/>
                    <a:lumOff val="40000"/>
                  </a:schemeClr>
                </a:solidFil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e Cover.jpg"/>
          <p:cNvPicPr>
            <a:picLocks noChangeAspect="1"/>
          </p:cNvPicPr>
          <p:nvPr/>
        </p:nvPicPr>
        <p:blipFill>
          <a:blip r:embed="rId3" cstate="print"/>
          <a:stretch>
            <a:fillRect/>
          </a:stretch>
        </p:blipFill>
        <p:spPr>
          <a:xfrm rot="21081894">
            <a:off x="151186" y="1369978"/>
            <a:ext cx="3347934" cy="4296773"/>
          </a:xfrm>
          <a:prstGeom prst="rect">
            <a:avLst/>
          </a:prstGeom>
        </p:spPr>
      </p:pic>
      <p:sp>
        <p:nvSpPr>
          <p:cNvPr id="3" name="TextBox 2"/>
          <p:cNvSpPr txBox="1"/>
          <p:nvPr/>
        </p:nvSpPr>
        <p:spPr>
          <a:xfrm>
            <a:off x="3810000" y="228600"/>
            <a:ext cx="4800600" cy="830997"/>
          </a:xfrm>
          <a:prstGeom prst="rect">
            <a:avLst/>
          </a:prstGeom>
          <a:noFill/>
        </p:spPr>
        <p:txBody>
          <a:bodyPr wrap="square" rtlCol="0">
            <a:spAutoFit/>
          </a:bodyPr>
          <a:lstStyle/>
          <a:p>
            <a:r>
              <a:rPr lang="en-US" sz="2400" i="1" dirty="0" smtClean="0"/>
              <a:t>The GSS has been part of all the editions of all the </a:t>
            </a:r>
            <a:r>
              <a:rPr lang="en-US" sz="2400" i="1" dirty="0" err="1" smtClean="0"/>
              <a:t>Macionis</a:t>
            </a:r>
            <a:r>
              <a:rPr lang="en-US" sz="2400" i="1" dirty="0" smtClean="0"/>
              <a:t> titles.</a:t>
            </a:r>
            <a:endParaRPr lang="en-US" sz="2400" i="1" dirty="0"/>
          </a:p>
        </p:txBody>
      </p:sp>
      <p:sp>
        <p:nvSpPr>
          <p:cNvPr id="4" name="TextBox 3"/>
          <p:cNvSpPr txBox="1"/>
          <p:nvPr/>
        </p:nvSpPr>
        <p:spPr>
          <a:xfrm>
            <a:off x="3810000" y="1143000"/>
            <a:ext cx="5334000" cy="5278368"/>
          </a:xfrm>
          <a:prstGeom prst="rect">
            <a:avLst/>
          </a:prstGeom>
          <a:noFill/>
        </p:spPr>
        <p:txBody>
          <a:bodyPr wrap="square" rtlCol="0">
            <a:spAutoFit/>
          </a:bodyPr>
          <a:lstStyle/>
          <a:p>
            <a:r>
              <a:rPr lang="en-US" sz="2400" b="1" i="1" dirty="0" smtClean="0"/>
              <a:t>A few examples from this edition…</a:t>
            </a:r>
          </a:p>
          <a:p>
            <a:pPr>
              <a:spcBef>
                <a:spcPts val="600"/>
              </a:spcBef>
              <a:buFont typeface="Arial" pitchFamily="34" charset="0"/>
              <a:buChar char="•"/>
            </a:pPr>
            <a:r>
              <a:rPr lang="en-US" sz="2400" dirty="0"/>
              <a:t> </a:t>
            </a:r>
            <a:r>
              <a:rPr lang="en-US" sz="2400" dirty="0">
                <a:solidFill>
                  <a:schemeClr val="accent4">
                    <a:lumMod val="60000"/>
                    <a:lumOff val="40000"/>
                  </a:schemeClr>
                </a:solidFill>
              </a:rPr>
              <a:t>H</a:t>
            </a:r>
            <a:r>
              <a:rPr lang="en-US" sz="2400" dirty="0" smtClean="0">
                <a:solidFill>
                  <a:schemeClr val="accent4">
                    <a:lumMod val="60000"/>
                    <a:lumOff val="40000"/>
                  </a:schemeClr>
                </a:solidFill>
              </a:rPr>
              <a:t>ow much do people trust each other?  (Ch. 24)</a:t>
            </a:r>
          </a:p>
          <a:p>
            <a:pPr>
              <a:spcBef>
                <a:spcPts val="600"/>
              </a:spcBef>
              <a:buFont typeface="Arial" pitchFamily="34" charset="0"/>
              <a:buChar char="•"/>
            </a:pPr>
            <a:r>
              <a:rPr lang="en-US" sz="2400" dirty="0"/>
              <a:t> </a:t>
            </a:r>
            <a:r>
              <a:rPr lang="en-US" sz="2400" dirty="0" smtClean="0"/>
              <a:t>What share of women have been sexually harassed on the job?  (Ch. 13)</a:t>
            </a:r>
          </a:p>
          <a:p>
            <a:pPr>
              <a:spcBef>
                <a:spcPts val="600"/>
              </a:spcBef>
              <a:buFont typeface="Arial" pitchFamily="34" charset="0"/>
              <a:buChar char="•"/>
            </a:pPr>
            <a:r>
              <a:rPr lang="en-US" sz="2400" dirty="0"/>
              <a:t> </a:t>
            </a:r>
            <a:r>
              <a:rPr lang="en-US" sz="2400" dirty="0">
                <a:solidFill>
                  <a:schemeClr val="accent4">
                    <a:lumMod val="60000"/>
                    <a:lumOff val="40000"/>
                  </a:schemeClr>
                </a:solidFill>
              </a:rPr>
              <a:t>H</a:t>
            </a:r>
            <a:r>
              <a:rPr lang="en-US" sz="2400" dirty="0" smtClean="0">
                <a:solidFill>
                  <a:schemeClr val="accent4">
                    <a:lumMod val="60000"/>
                    <a:lumOff val="40000"/>
                  </a:schemeClr>
                </a:solidFill>
              </a:rPr>
              <a:t>ow many people think a qualified woman could serve as president of the United States?  (Ch. 3)</a:t>
            </a:r>
          </a:p>
          <a:p>
            <a:pPr>
              <a:spcBef>
                <a:spcPts val="600"/>
              </a:spcBef>
              <a:buFont typeface="Arial" pitchFamily="34" charset="0"/>
              <a:buChar char="•"/>
            </a:pPr>
            <a:r>
              <a:rPr lang="en-US" sz="2400" dirty="0"/>
              <a:t> H</a:t>
            </a:r>
            <a:r>
              <a:rPr lang="en-US" sz="2400" dirty="0" smtClean="0"/>
              <a:t>ow many children is the “ideal number” in a family?  (Ch. 18)</a:t>
            </a:r>
          </a:p>
          <a:p>
            <a:pPr>
              <a:spcBef>
                <a:spcPts val="600"/>
              </a:spcBef>
              <a:buFont typeface="Arial" pitchFamily="34" charset="0"/>
              <a:buChar char="•"/>
            </a:pPr>
            <a:r>
              <a:rPr lang="en-US" sz="2400" dirty="0"/>
              <a:t> </a:t>
            </a:r>
            <a:r>
              <a:rPr lang="en-US" sz="2400" dirty="0">
                <a:solidFill>
                  <a:schemeClr val="accent4">
                    <a:lumMod val="60000"/>
                    <a:lumOff val="40000"/>
                  </a:schemeClr>
                </a:solidFill>
              </a:rPr>
              <a:t>H</a:t>
            </a:r>
            <a:r>
              <a:rPr lang="en-US" sz="2400" dirty="0" smtClean="0">
                <a:solidFill>
                  <a:schemeClr val="accent4">
                    <a:lumMod val="60000"/>
                    <a:lumOff val="40000"/>
                  </a:schemeClr>
                </a:solidFill>
              </a:rPr>
              <a:t>ow many men and women have been sexually unfaithful to their partners?  (Ch. 19)</a:t>
            </a:r>
            <a:endParaRPr lang="en-US" sz="2400" dirty="0">
              <a:solidFill>
                <a:schemeClr val="accent4">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i="1" dirty="0" smtClean="0">
                <a:solidFill>
                  <a:schemeClr val="accent4">
                    <a:lumMod val="60000"/>
                    <a:lumOff val="40000"/>
                  </a:schemeClr>
                </a:solidFill>
              </a:rPr>
              <a:t>You</a:t>
            </a:r>
            <a:r>
              <a:rPr lang="en-US" dirty="0" smtClean="0"/>
              <a:t> can use the GSS data…</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794519" y="1143000"/>
            <a:ext cx="7554963" cy="4793758"/>
          </a:xfrm>
          <a:prstGeom prst="rect">
            <a:avLst/>
          </a:prstGeom>
          <a:noFill/>
          <a:ln w="9525">
            <a:noFill/>
            <a:miter lim="800000"/>
            <a:headEnd/>
            <a:tailEnd/>
          </a:ln>
        </p:spPr>
      </p:pic>
      <p:sp>
        <p:nvSpPr>
          <p:cNvPr id="4" name="TextBox 3"/>
          <p:cNvSpPr txBox="1"/>
          <p:nvPr/>
        </p:nvSpPr>
        <p:spPr>
          <a:xfrm>
            <a:off x="1600200" y="6172200"/>
            <a:ext cx="6324600" cy="461665"/>
          </a:xfrm>
          <a:prstGeom prst="rect">
            <a:avLst/>
          </a:prstGeom>
          <a:noFill/>
        </p:spPr>
        <p:txBody>
          <a:bodyPr wrap="square" rtlCol="0">
            <a:spAutoFit/>
          </a:bodyPr>
          <a:lstStyle/>
          <a:p>
            <a:pPr algn="ctr"/>
            <a:r>
              <a:rPr lang="en-US" sz="2400" dirty="0" smtClean="0"/>
              <a:t>https://gssdataexplorer.norc.org/</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066800"/>
            <a:ext cx="4191000" cy="553998"/>
          </a:xfrm>
          <a:prstGeom prst="rect">
            <a:avLst/>
          </a:prstGeom>
          <a:noFill/>
        </p:spPr>
        <p:txBody>
          <a:bodyPr wrap="square" rtlCol="0">
            <a:spAutoFit/>
          </a:bodyPr>
          <a:lstStyle/>
          <a:p>
            <a:r>
              <a:rPr lang="en-US" sz="3000" b="1" dirty="0" smtClean="0">
                <a:solidFill>
                  <a:srgbClr val="32F828"/>
                </a:solidFill>
              </a:rPr>
              <a:t>Discussion Questions</a:t>
            </a:r>
            <a:endParaRPr lang="en-US" sz="3000" b="1" dirty="0">
              <a:solidFill>
                <a:srgbClr val="32F828"/>
              </a:solidFill>
            </a:endParaRPr>
          </a:p>
        </p:txBody>
      </p:sp>
      <p:sp>
        <p:nvSpPr>
          <p:cNvPr id="4" name="TextBox 3"/>
          <p:cNvSpPr txBox="1"/>
          <p:nvPr/>
        </p:nvSpPr>
        <p:spPr>
          <a:xfrm>
            <a:off x="1219200" y="2057400"/>
            <a:ext cx="7010400" cy="3539430"/>
          </a:xfrm>
          <a:prstGeom prst="rect">
            <a:avLst/>
          </a:prstGeom>
          <a:noFill/>
        </p:spPr>
        <p:txBody>
          <a:bodyPr wrap="square" rtlCol="0">
            <a:spAutoFit/>
          </a:bodyPr>
          <a:lstStyle/>
          <a:p>
            <a:r>
              <a:rPr lang="en-US" sz="2800" dirty="0" smtClean="0"/>
              <a:t>Can you suggest ways in which GSS data can be used to guide social policy decisions?</a:t>
            </a:r>
          </a:p>
          <a:p>
            <a:r>
              <a:rPr lang="en-US" sz="2800" dirty="0" smtClean="0"/>
              <a:t> </a:t>
            </a:r>
          </a:p>
          <a:p>
            <a:r>
              <a:rPr lang="en-US" sz="2800" dirty="0" smtClean="0"/>
              <a:t>The General Social Survey is an extensive source of “existing data.” Looking ahead, can you anticipate college projects that would benefit from the use of GSS data?</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900</Words>
  <Application>Microsoft Office PowerPoint</Application>
  <PresentationFormat>On-screen Show (4:3)</PresentationFormat>
  <Paragraphs>61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Sociological Investigation:   The General Social Survey</vt:lpstr>
      <vt:lpstr>Slide 2</vt:lpstr>
      <vt:lpstr>Slide 3</vt:lpstr>
      <vt:lpstr>Slide 4</vt:lpstr>
      <vt:lpstr>Some of the major findings in 2014…</vt:lpstr>
      <vt:lpstr>Slide 6</vt:lpstr>
      <vt:lpstr>You can use the GSS data…</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Sociological Investigation:   The General Social Survey</dc:title>
  <dc:creator>Kimberlee</dc:creator>
  <cp:lastModifiedBy>Kimberlee</cp:lastModifiedBy>
  <cp:revision>17</cp:revision>
  <dcterms:created xsi:type="dcterms:W3CDTF">2015-12-02T16:35:33Z</dcterms:created>
  <dcterms:modified xsi:type="dcterms:W3CDTF">2016-01-27T18:21:00Z</dcterms:modified>
</cp:coreProperties>
</file>